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1"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p:scale>
          <a:sx n="66" d="100"/>
          <a:sy n="66" d="100"/>
        </p:scale>
        <p:origin x="-77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1D2672-2552-41AC-BC87-9078B4128C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78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90F01-D558-4E36-8EC7-C1246CE71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062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F63BE6-8B61-407C-8331-B7492A160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664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A6377DD-E49E-41F4-9DFE-3FE2200593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51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FCA3B1-27E5-4422-856D-B63C97C72E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339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9C2E3-5698-48DE-9D91-E9EAFD139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844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2930CF-DB0F-4FD8-8330-B09E75B98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20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BE18B-0C76-4C40-84D8-DB5F99A1D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93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DDD257-7DAD-4ABB-A2C0-D2667B8D64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393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91B59F-4E25-45AF-AA72-D152A1021E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85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6CE26D-8550-4275-99E8-DCE8D2887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40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6B2E2A-BFC1-4AFC-AC49-4F1AE6E63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40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D99BAC-F689-42F9-8D35-E2D96ACC2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07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FB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o-RO" smtClean="0"/>
              <a:t>Se face clic pentru editare stil titlu Coordonator</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o-RO" smtClean="0"/>
              <a:t>Se face clic pentru editarea stilurilor textului Coordonatorului</a:t>
            </a:r>
          </a:p>
          <a:p>
            <a:pPr lvl="1"/>
            <a:r>
              <a:rPr lang="en-US" altLang="ro-RO" smtClean="0"/>
              <a:t>Nivelul secund</a:t>
            </a:r>
          </a:p>
          <a:p>
            <a:pPr lvl="2"/>
            <a:r>
              <a:rPr lang="en-US" altLang="ro-RO" smtClean="0"/>
              <a:t>Al treilea nivel</a:t>
            </a:r>
          </a:p>
          <a:p>
            <a:pPr lvl="3"/>
            <a:r>
              <a:rPr lang="en-US" altLang="ro-RO" smtClean="0"/>
              <a:t>Al patrulea nivel</a:t>
            </a:r>
          </a:p>
          <a:p>
            <a:pPr lvl="4"/>
            <a:r>
              <a:rPr lang="en-US" altLang="ro-RO" smtClean="0"/>
              <a:t>Al cincilea nivel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A2EF74A-9F1C-457B-AB4C-18BCA847D16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4162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ingapps.org/13552566"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learningapps.org/1355824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apps.org/13558244"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685800" y="609600"/>
            <a:ext cx="7772400" cy="1905000"/>
          </a:xfrm>
          <a:ln>
            <a:solidFill>
              <a:srgbClr val="FF9933"/>
            </a:solidFill>
          </a:ln>
        </p:spPr>
        <p:txBody>
          <a:bodyPr>
            <a:normAutofit fontScale="90000"/>
          </a:bodyPr>
          <a:lstStyle/>
          <a:p>
            <a:pPr algn="ctr" fontAlgn="auto">
              <a:spcAft>
                <a:spcPts val="0"/>
              </a:spcAft>
              <a:defRPr/>
            </a:pPr>
            <a:r>
              <a:rPr lang="ro-RO" altLang="ro-RO"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MODUL – </a:t>
            </a:r>
            <a:br>
              <a:rPr lang="ro-RO" altLang="ro-RO"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o-RO"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Tehnologia </a:t>
            </a:r>
            <a:r>
              <a:rPr lang="ro-RO" sz="36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cultivare a speciilor legumicole </a:t>
            </a:r>
            <a:r>
              <a:rPr lang="ro-RO" altLang="ro-RO" sz="36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ro-RO" altLang="ro-RO" sz="36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altLang="ro-RO" sz="36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147" name="Text Placeholder 1"/>
          <p:cNvSpPr>
            <a:spLocks noGrp="1"/>
          </p:cNvSpPr>
          <p:nvPr>
            <p:ph type="body" idx="1"/>
          </p:nvPr>
        </p:nvSpPr>
        <p:spPr>
          <a:xfrm>
            <a:off x="685800" y="2971800"/>
            <a:ext cx="7772400" cy="1804987"/>
          </a:xfrm>
          <a:ln>
            <a:solidFill>
              <a:srgbClr val="FF9933"/>
            </a:solidFill>
          </a:ln>
        </p:spPr>
        <p:txBody>
          <a:bodyPr/>
          <a:lstStyle/>
          <a:p>
            <a:pPr marL="44450" algn="ctr"/>
            <a:endParaRPr lang="ro-RO" altLang="ro-RO" sz="2400" b="1" dirty="0" smtClean="0">
              <a:solidFill>
                <a:schemeClr val="tx1"/>
              </a:solidFill>
            </a:endParaRPr>
          </a:p>
          <a:p>
            <a:pPr marL="44450" algn="ctr"/>
            <a:endParaRPr lang="ro-RO" altLang="ro-RO" sz="2400" b="1" dirty="0"/>
          </a:p>
          <a:p>
            <a:pPr marL="44450" algn="ctr"/>
            <a:endParaRPr lang="ro-RO" altLang="ro-RO" sz="2400" b="1" dirty="0" smtClean="0">
              <a:solidFill>
                <a:schemeClr val="tx1"/>
              </a:solidFill>
            </a:endParaRPr>
          </a:p>
          <a:p>
            <a:pPr marL="44450" algn="ctr"/>
            <a:endParaRPr lang="ro-RO" altLang="ro-RO" sz="2400" b="1" dirty="0"/>
          </a:p>
          <a:p>
            <a:pPr marL="44450" algn="ctr"/>
            <a:endParaRPr lang="ro-RO" altLang="ro-RO" sz="2400" b="1" dirty="0" smtClean="0">
              <a:solidFill>
                <a:schemeClr val="tx1"/>
              </a:solidFill>
            </a:endParaRPr>
          </a:p>
          <a:p>
            <a:pPr marL="44450" algn="ctr"/>
            <a:endParaRPr lang="ro-RO" altLang="ro-RO" sz="2400" b="1" dirty="0"/>
          </a:p>
          <a:p>
            <a:pPr marL="44450" algn="ctr"/>
            <a:endParaRPr lang="ro-RO" altLang="ro-RO" sz="2400" b="1" dirty="0" smtClean="0">
              <a:solidFill>
                <a:schemeClr val="tx1"/>
              </a:solidFill>
            </a:endParaRPr>
          </a:p>
          <a:p>
            <a:pPr marL="44450" algn="ctr"/>
            <a:r>
              <a:rPr lang="ro-RO" altLang="ro-RO" sz="2400" b="1" dirty="0" smtClean="0">
                <a:solidFill>
                  <a:schemeClr val="tx1"/>
                </a:solidFill>
              </a:rPr>
              <a:t>Tema- </a:t>
            </a:r>
            <a:r>
              <a:rPr lang="it-IT" altLang="ro-RO" sz="2400" b="1" dirty="0" smtClean="0">
                <a:solidFill>
                  <a:schemeClr val="tx1"/>
                </a:solidFill>
              </a:rPr>
              <a:t>Lucrări speciale aplicate culturilor legumicole </a:t>
            </a:r>
            <a:endParaRPr lang="ro-RO" altLang="ro-RO" sz="2400" b="1" dirty="0" smtClean="0">
              <a:solidFill>
                <a:schemeClr val="tx1"/>
              </a:solidFill>
            </a:endParaRPr>
          </a:p>
          <a:p>
            <a:pPr marL="44450" algn="ctr"/>
            <a:r>
              <a:rPr lang="ro-RO" altLang="ro-RO" sz="2400" b="1" dirty="0" smtClean="0">
                <a:solidFill>
                  <a:schemeClr val="tx1"/>
                </a:solidFill>
              </a:rPr>
              <a:t>Cls a XII –a </a:t>
            </a:r>
            <a:endParaRPr lang="en-US" altLang="ro-RO" sz="2400" b="1" dirty="0" smtClean="0">
              <a:solidFill>
                <a:schemeClr val="tx1"/>
              </a:solidFill>
            </a:endParaRPr>
          </a:p>
          <a:p>
            <a:pPr marL="44450"/>
            <a:endParaRPr lang="ro-RO" altLang="ro-RO" dirty="0" smtClean="0"/>
          </a:p>
        </p:txBody>
      </p:sp>
      <p:sp>
        <p:nvSpPr>
          <p:cNvPr id="2" name="Rectangle 1"/>
          <p:cNvSpPr/>
          <p:nvPr/>
        </p:nvSpPr>
        <p:spPr>
          <a:xfrm>
            <a:off x="4191000" y="5257800"/>
            <a:ext cx="4648200" cy="99060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o-RO" dirty="0">
                <a:solidFill>
                  <a:schemeClr val="tx2"/>
                </a:solidFill>
              </a:rPr>
              <a:t>Prof. dr.  Muntenașu Mariana</a:t>
            </a:r>
          </a:p>
        </p:txBody>
      </p:sp>
    </p:spTree>
    <p:extLst>
      <p:ext uri="{BB962C8B-B14F-4D97-AF65-F5344CB8AC3E}">
        <p14:creationId xmlns:p14="http://schemas.microsoft.com/office/powerpoint/2010/main" val="286582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72"/>
                                        </p:tgtEl>
                                        <p:attrNameLst>
                                          <p:attrName>style.visibility</p:attrName>
                                        </p:attrNameLst>
                                      </p:cBhvr>
                                      <p:to>
                                        <p:strVal val="visible"/>
                                      </p:to>
                                    </p:set>
                                    <p:anim calcmode="discrete" valueType="clr">
                                      <p:cBhvr override="childStyle">
                                        <p:cTn id="7" dur="80"/>
                                        <p:tgtEl>
                                          <p:spTgt spid="71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2"/>
                                        </p:tgtEl>
                                        <p:attrNameLst>
                                          <p:attrName>fillcolor</p:attrName>
                                        </p:attrNameLst>
                                      </p:cBhvr>
                                      <p:tavLst>
                                        <p:tav tm="0">
                                          <p:val>
                                            <p:clrVal>
                                              <a:schemeClr val="accent2"/>
                                            </p:clrVal>
                                          </p:val>
                                        </p:tav>
                                        <p:tav tm="50000">
                                          <p:val>
                                            <p:clrVal>
                                              <a:schemeClr val="hlink"/>
                                            </p:clrVal>
                                          </p:val>
                                        </p:tav>
                                      </p:tavLst>
                                    </p:anim>
                                    <p:set>
                                      <p:cBhvr>
                                        <p:cTn id="9" dur="80"/>
                                        <p:tgtEl>
                                          <p:spTgt spid="71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250825" y="222250"/>
            <a:ext cx="4679950" cy="6230938"/>
          </a:xfrm>
        </p:spPr>
        <p:txBody>
          <a:bodyPr/>
          <a:lstStyle/>
          <a:p>
            <a:pPr marL="0" indent="347663" algn="just" eaLnBrk="1" hangingPunct="1">
              <a:buFontTx/>
              <a:buNone/>
            </a:pPr>
            <a:r>
              <a:rPr lang="ro-RO" altLang="ro-RO" sz="2400" b="1" u="sng" dirty="0" smtClean="0"/>
              <a:t>Cârnitul </a:t>
            </a:r>
          </a:p>
          <a:p>
            <a:pPr marL="0" indent="347663" algn="just" eaLnBrk="1" hangingPunct="1">
              <a:buFontTx/>
              <a:buNone/>
            </a:pPr>
            <a:r>
              <a:rPr lang="ro-RO" altLang="ro-RO" sz="1800" dirty="0" smtClean="0"/>
              <a:t>Se aplică la tomate, ardei şi vinete în mod diferenţiat.</a:t>
            </a:r>
          </a:p>
          <a:p>
            <a:pPr marL="0" indent="347663" algn="just" eaLnBrk="1" hangingPunct="1">
              <a:buFontTx/>
              <a:buNone/>
            </a:pPr>
            <a:r>
              <a:rPr lang="ro-RO" altLang="ro-RO" sz="1800" dirty="0" smtClean="0"/>
              <a:t>Pentru ciclurile de cultură practicate şi în funcţie de momentul stabilit pentru defrişarea acestora, la tomate cârnitul se realizează după un număr de 5-12 inflorescenţe sau cu 50-60 zile mai devreme de data stabilită pentru defrişarea culturilor, iar la ardei şi vinete cu 40-45 zile mai devreme.</a:t>
            </a:r>
          </a:p>
          <a:p>
            <a:pPr marL="0" indent="347663" algn="just" eaLnBrk="1" hangingPunct="1">
              <a:buFontTx/>
              <a:buNone/>
            </a:pPr>
            <a:r>
              <a:rPr lang="ro-RO" altLang="ro-RO" sz="2400" b="1" u="sng" dirty="0" smtClean="0"/>
              <a:t>Ciupitul</a:t>
            </a:r>
          </a:p>
          <a:p>
            <a:pPr marL="0" indent="347663" algn="just" eaLnBrk="1" hangingPunct="1">
              <a:buFontTx/>
              <a:buNone/>
            </a:pPr>
            <a:r>
              <a:rPr lang="ro-RO" altLang="ro-RO" sz="1800" dirty="0" smtClean="0"/>
              <a:t>Se aplică la culturile de castraveţi, pepeni galbeni şi fasole verde cu scopul dirijării fructificării şi favorizarea apariţiei lăstarilor secundari pe care apar numeroase flori femele</a:t>
            </a:r>
            <a:r>
              <a:rPr lang="ro-RO" altLang="ro-RO" sz="2800" dirty="0" smtClean="0"/>
              <a:t>.</a:t>
            </a:r>
          </a:p>
        </p:txBody>
      </p:sp>
      <p:pic>
        <p:nvPicPr>
          <p:cNvPr id="16388" name="Picture 4" descr="tomatoestak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333375"/>
            <a:ext cx="3706813" cy="638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6227763" y="1773238"/>
            <a:ext cx="23050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076825" y="1916113"/>
            <a:ext cx="1871663" cy="993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80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to="" calcmode="lin" valueType="num">
                                      <p:cBhvr>
                                        <p:cTn id="7" dur="1" fill="hold"/>
                                        <p:tgtEl>
                                          <p:spTgt spid="1638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to="" calcmode="lin" valueType="num">
                                      <p:cBhvr>
                                        <p:cTn id="12" dur="1" fill="hold"/>
                                        <p:tgtEl>
                                          <p:spTgt spid="1638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 to="" calcmode="lin" valueType="num">
                                      <p:cBhvr>
                                        <p:cTn id="17" dur="1" fill="hold"/>
                                        <p:tgtEl>
                                          <p:spTgt spid="16387">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 to="" calcmode="lin" valueType="num">
                                      <p:cBhvr>
                                        <p:cTn id="22" dur="1" fill="hold"/>
                                        <p:tgtEl>
                                          <p:spTgt spid="16387">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 to="" calcmode="lin" valueType="num">
                                      <p:cBhvr>
                                        <p:cTn id="27" dur="1" fill="hold"/>
                                        <p:tgtEl>
                                          <p:spTgt spid="16387">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 to="" calcmode="lin" valueType="num">
                                      <p:cBhvr>
                                        <p:cTn id="32" dur="1" fill="hold"/>
                                        <p:tgtEl>
                                          <p:spTgt spid="1638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Grp="1" noChangeArrowheads="1"/>
          </p:cNvSpPr>
          <p:nvPr>
            <p:ph sz="half" idx="1"/>
          </p:nvPr>
        </p:nvSpPr>
        <p:spPr>
          <a:xfrm>
            <a:off x="250825" y="260350"/>
            <a:ext cx="8642350" cy="3455988"/>
          </a:xfrm>
        </p:spPr>
        <p:txBody>
          <a:bodyPr/>
          <a:lstStyle/>
          <a:p>
            <a:pPr marL="0" indent="365125" algn="just" eaLnBrk="1" hangingPunct="1">
              <a:buFontTx/>
              <a:buNone/>
            </a:pPr>
            <a:r>
              <a:rPr lang="ro-RO" altLang="ro-RO" sz="2400" b="1" u="sng" dirty="0" smtClean="0"/>
              <a:t>Defolierea</a:t>
            </a:r>
          </a:p>
          <a:p>
            <a:pPr marL="0" indent="365125" algn="just" eaLnBrk="1" hangingPunct="1">
              <a:buFontTx/>
              <a:buNone/>
            </a:pPr>
            <a:r>
              <a:rPr lang="ro-RO" altLang="ro-RO" sz="1800" dirty="0" smtClean="0"/>
              <a:t>Constă în îndepărtarea frunzelor îmbătrânite, îngălbenite sau bolnave de la baza plantelor fără a depăşi nivelul de recoltare. </a:t>
            </a:r>
          </a:p>
          <a:p>
            <a:pPr marL="0" indent="365125" algn="just" eaLnBrk="1" hangingPunct="1">
              <a:buFontTx/>
              <a:buNone/>
            </a:pPr>
            <a:r>
              <a:rPr lang="ro-RO" altLang="ro-RO" sz="1800" dirty="0" smtClean="0"/>
              <a:t>Se consideră că o defoliere exagerată determină scăderea gustului fructelor la tomate.</a:t>
            </a:r>
          </a:p>
          <a:p>
            <a:pPr marL="0" indent="365125" algn="just" eaLnBrk="1" hangingPunct="1">
              <a:buFontTx/>
              <a:buNone/>
            </a:pPr>
            <a:r>
              <a:rPr lang="ro-RO" altLang="ro-RO" sz="1800" dirty="0" smtClean="0"/>
              <a:t>La tomate, lucrarea începe înaintea intrării în pârgă a fructelor din prima inflorescenţă fără a înlătura mai mult de 3 frunze săptămânal. La partea superioară a plantei se lasă foliajul pe o înălţime de 80-100 cm.</a:t>
            </a:r>
          </a:p>
          <a:p>
            <a:pPr marL="0" indent="365125" algn="just" eaLnBrk="1" hangingPunct="1">
              <a:buFontTx/>
              <a:buNone/>
            </a:pPr>
            <a:r>
              <a:rPr lang="ro-RO" altLang="ro-RO" sz="1800" dirty="0" smtClean="0"/>
              <a:t>La vinete se pot îndepărta şi frunzele din dreptul florilor favorizând o mai bună iluminare.</a:t>
            </a:r>
          </a:p>
          <a:p>
            <a:pPr marL="0" indent="365125" algn="just" eaLnBrk="1" hangingPunct="1">
              <a:buFontTx/>
              <a:buNone/>
            </a:pPr>
            <a:r>
              <a:rPr lang="ro-RO" altLang="ro-RO" sz="1800" dirty="0" smtClean="0"/>
              <a:t>La ardei şi vinete, concomitent cu defolierea se îndepărtează şi lăstarii sterili.</a:t>
            </a:r>
            <a:endParaRPr lang="en-US" altLang="ro-RO" sz="1800" dirty="0" smtClean="0"/>
          </a:p>
          <a:p>
            <a:pPr marL="0" indent="365125" eaLnBrk="1" hangingPunct="1"/>
            <a:endParaRPr lang="ro-RO" altLang="ro-RO" sz="1800" dirty="0" smtClean="0"/>
          </a:p>
        </p:txBody>
      </p:sp>
      <p:pic>
        <p:nvPicPr>
          <p:cNvPr id="32776" name="Picture 8" descr="prod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87675" y="3789363"/>
            <a:ext cx="3421063" cy="256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2391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 to="" calcmode="lin" valueType="num">
                                      <p:cBhvr>
                                        <p:cTn id="7" dur="1" fill="hold"/>
                                        <p:tgtEl>
                                          <p:spTgt spid="3277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 to="" calcmode="lin" valueType="num">
                                      <p:cBhvr>
                                        <p:cTn id="12" dur="1" fill="hold"/>
                                        <p:tgtEl>
                                          <p:spTgt spid="327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457200" y="260350"/>
            <a:ext cx="8507413" cy="1944688"/>
          </a:xfrm>
        </p:spPr>
        <p:txBody>
          <a:bodyPr/>
          <a:lstStyle/>
          <a:p>
            <a:pPr marL="0" indent="347663" eaLnBrk="1" hangingPunct="1">
              <a:lnSpc>
                <a:spcPct val="80000"/>
              </a:lnSpc>
              <a:buFontTx/>
              <a:buNone/>
            </a:pPr>
            <a:r>
              <a:rPr lang="ro-RO" altLang="ro-RO" sz="2400" b="1" u="sng" dirty="0" smtClean="0"/>
              <a:t>Îndepărtarea unor butoni florali şi fructe</a:t>
            </a:r>
          </a:p>
          <a:p>
            <a:pPr marL="0" indent="347663" algn="just" eaLnBrk="1" hangingPunct="1">
              <a:lnSpc>
                <a:spcPct val="80000"/>
              </a:lnSpc>
              <a:buFontTx/>
              <a:buNone/>
            </a:pPr>
            <a:r>
              <a:rPr lang="ro-RO" altLang="ro-RO" sz="2000" dirty="0" smtClean="0"/>
              <a:t>La ardei se înlătură primul buton floral sau chiar primul fruct format pentru a se stimula creşterea vegetativă. În vegetaţie, la ardei, vinete şi castraveţi se înlătură şi fructele “tarate”.</a:t>
            </a:r>
          </a:p>
          <a:p>
            <a:pPr marL="0" indent="347663" algn="just" eaLnBrk="1" hangingPunct="1">
              <a:lnSpc>
                <a:spcPct val="80000"/>
              </a:lnSpc>
              <a:buFontTx/>
              <a:buNone/>
            </a:pPr>
            <a:r>
              <a:rPr lang="ro-RO" altLang="ro-RO" sz="2000" dirty="0" smtClean="0"/>
              <a:t>La tomate se poate practica cizelarea ciorchinilor prin îndepărtarea fructelor mici, având un efect favorabil asupra maturării fructelor şi eliminând parţial sau total presortarea.</a:t>
            </a:r>
          </a:p>
        </p:txBody>
      </p:sp>
      <p:pic>
        <p:nvPicPr>
          <p:cNvPr id="17412" name="Picture 4" descr="Capsicumbelltyp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5926630" y="1600200"/>
            <a:ext cx="1481739"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descr="CP6008 Capsicum Annuum Joe's Long Cayenn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2708275"/>
            <a:ext cx="3114675"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8" name="Picture 10" descr="505358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708275"/>
            <a:ext cx="2794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164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to="" calcmode="lin" valueType="num">
                                      <p:cBhvr>
                                        <p:cTn id="7" dur="1" fill="hold"/>
                                        <p:tgtEl>
                                          <p:spTgt spid="1741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to="" calcmode="lin" valueType="num">
                                      <p:cBhvr>
                                        <p:cTn id="12" dur="1" fill="hold"/>
                                        <p:tgtEl>
                                          <p:spTgt spid="1741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418"/>
                                        </p:tgtEl>
                                        <p:attrNameLst>
                                          <p:attrName>style.visibility</p:attrName>
                                        </p:attrNameLst>
                                      </p:cBhvr>
                                      <p:to>
                                        <p:strVal val="visible"/>
                                      </p:to>
                                    </p:set>
                                    <p:anim to="" calcmode="lin" valueType="num">
                                      <p:cBhvr>
                                        <p:cTn id="17" dur="1" fill="hold"/>
                                        <p:tgtEl>
                                          <p:spTgt spid="1741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7411">
                                            <p:txEl>
                                              <p:pRg st="0" end="0"/>
                                            </p:txEl>
                                          </p:spTgt>
                                        </p:tgtEl>
                                        <p:attrNameLst>
                                          <p:attrName>style.visibility</p:attrName>
                                        </p:attrNameLst>
                                      </p:cBhvr>
                                      <p:to>
                                        <p:strVal val="visible"/>
                                      </p:to>
                                    </p:set>
                                    <p:anim to="" calcmode="lin" valueType="num">
                                      <p:cBhvr>
                                        <p:cTn id="22" dur="1" fill="hold"/>
                                        <p:tgtEl>
                                          <p:spTgt spid="17411">
                                            <p:txEl>
                                              <p:pRg st="0" end="0"/>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411">
                                            <p:txEl>
                                              <p:pRg st="1" end="1"/>
                                            </p:txEl>
                                          </p:spTgt>
                                        </p:tgtEl>
                                        <p:attrNameLst>
                                          <p:attrName>style.visibility</p:attrName>
                                        </p:attrNameLst>
                                      </p:cBhvr>
                                      <p:to>
                                        <p:strVal val="visible"/>
                                      </p:to>
                                    </p:set>
                                    <p:anim to="" calcmode="lin" valueType="num">
                                      <p:cBhvr>
                                        <p:cTn id="27" dur="1" fill="hold"/>
                                        <p:tgtEl>
                                          <p:spTgt spid="17411">
                                            <p:txEl>
                                              <p:pRg st="1" end="1"/>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411">
                                            <p:txEl>
                                              <p:pRg st="2" end="2"/>
                                            </p:txEl>
                                          </p:spTgt>
                                        </p:tgtEl>
                                        <p:attrNameLst>
                                          <p:attrName>style.visibility</p:attrName>
                                        </p:attrNameLst>
                                      </p:cBhvr>
                                      <p:to>
                                        <p:strVal val="visible"/>
                                      </p:to>
                                    </p:set>
                                    <p:anim to="" calcmode="lin" valueType="num">
                                      <p:cBhvr>
                                        <p:cTn id="32" dur="1" fill="hold"/>
                                        <p:tgtEl>
                                          <p:spTgt spid="1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228600" y="228600"/>
            <a:ext cx="4679950" cy="6337300"/>
          </a:xfrm>
        </p:spPr>
        <p:txBody>
          <a:bodyPr/>
          <a:lstStyle/>
          <a:p>
            <a:pPr marL="0" indent="365125" algn="just" eaLnBrk="1" hangingPunct="1">
              <a:lnSpc>
                <a:spcPct val="80000"/>
              </a:lnSpc>
              <a:buFontTx/>
              <a:buNone/>
            </a:pPr>
            <a:r>
              <a:rPr lang="ro-RO" altLang="ro-RO" sz="2400" b="1" u="sng" dirty="0" smtClean="0"/>
              <a:t>Asigurarea fructificării</a:t>
            </a:r>
          </a:p>
          <a:p>
            <a:pPr marL="0" indent="365125" algn="just" eaLnBrk="1" hangingPunct="1">
              <a:lnSpc>
                <a:spcPct val="80000"/>
              </a:lnSpc>
              <a:buFontTx/>
              <a:buNone/>
            </a:pPr>
            <a:r>
              <a:rPr lang="ro-RO" altLang="ro-RO" sz="1800" dirty="0" smtClean="0"/>
              <a:t>Se realizează prin mijloace fizice sau chimice şi este absolut necesară în perioadele cu nebulozitate ridicată de la începutul ciclului I şi sfârşitul ciclului II de cultură. Crearea unor condiţii mai bune de fructificare se realizează prin următoarele lucrări:</a:t>
            </a:r>
          </a:p>
          <a:p>
            <a:pPr marL="0" indent="365125" algn="just" eaLnBrk="1" hangingPunct="1">
              <a:lnSpc>
                <a:spcPct val="80000"/>
              </a:lnSpc>
              <a:buFontTx/>
              <a:buNone/>
            </a:pPr>
            <a:r>
              <a:rPr lang="ro-RO" altLang="ro-RO" sz="1800" dirty="0" smtClean="0"/>
              <a:t>- polenizarea suplimentară este o măsură fizică prin care se urmăreşte punerea în mişcare a unei cantităţi mai mari de polen pe plantă, în condiţii de umiditate ridicată şi o aerisire mai redusă în sere. Se aplică la ardei, tomate, vinete în lunile de iarnă. Se procedează prin: baterea sârmelor, scuturarea plantelor, vibrarea inflorescenţelor cu vibratoarea electromagnetice, folosirea stupilor de albine si a bondarilor.</a:t>
            </a:r>
          </a:p>
          <a:p>
            <a:pPr marL="0" indent="365125" algn="just" eaLnBrk="1" hangingPunct="1">
              <a:lnSpc>
                <a:spcPct val="80000"/>
              </a:lnSpc>
              <a:buFontTx/>
              <a:buNone/>
            </a:pPr>
            <a:r>
              <a:rPr lang="ro-RO" altLang="ro-RO" sz="1800" dirty="0" smtClean="0"/>
              <a:t>- stimularea legării fructelor se realizează pe cale chimică folosindu- se produse de sinteză cu rol biostimulator în scopul asigurării legării fructelor şi sporirii producţiilor timpurii şi totale în condiţii mai puţin favorabile din sere, lumină insuficientă iarna şi temperaturi prea ridicate vara.</a:t>
            </a:r>
            <a:endParaRPr lang="en-US" altLang="ro-RO" sz="1800" dirty="0" smtClean="0"/>
          </a:p>
          <a:p>
            <a:pPr marL="0" indent="365125" eaLnBrk="1" hangingPunct="1">
              <a:lnSpc>
                <a:spcPct val="80000"/>
              </a:lnSpc>
            </a:pPr>
            <a:endParaRPr lang="ro-RO" altLang="ro-RO" sz="1800" dirty="0" smtClean="0"/>
          </a:p>
        </p:txBody>
      </p:sp>
      <p:pic>
        <p:nvPicPr>
          <p:cNvPr id="36868" name="Picture 4" descr="bombus_terrestris_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67375" y="908050"/>
            <a:ext cx="3460750" cy="424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034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to="" calcmode="lin" valueType="num">
                                      <p:cBhvr>
                                        <p:cTn id="7" dur="1" fill="hold"/>
                                        <p:tgtEl>
                                          <p:spTgt spid="3686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to="" calcmode="lin" valueType="num">
                                      <p:cBhvr>
                                        <p:cTn id="12" dur="1" fill="hold"/>
                                        <p:tgtEl>
                                          <p:spTgt spid="3686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 to="" calcmode="lin" valueType="num">
                                      <p:cBhvr>
                                        <p:cTn id="17" dur="1" fill="hold"/>
                                        <p:tgtEl>
                                          <p:spTgt spid="36867">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 to="" calcmode="lin" valueType="num">
                                      <p:cBhvr>
                                        <p:cTn id="22" dur="1" fill="hold"/>
                                        <p:tgtEl>
                                          <p:spTgt spid="36867">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 to="" calcmode="lin" valueType="num">
                                      <p:cBhvr>
                                        <p:cTn id="27" dur="1" fill="hold"/>
                                        <p:tgtEl>
                                          <p:spTgt spid="3686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o-RO" sz="2800" dirty="0" smtClean="0"/>
              <a:t>Joc de fixare a cunoștințelor- Jocul Milionarii -pe platforma LearningApps.org</a:t>
            </a:r>
            <a:endParaRPr lang="ro-RO" sz="2800" dirty="0"/>
          </a:p>
        </p:txBody>
      </p:sp>
      <p:pic>
        <p:nvPicPr>
          <p:cNvPr id="3174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0260" b="5296"/>
          <a:stretch/>
        </p:blipFill>
        <p:spPr bwMode="auto">
          <a:xfrm>
            <a:off x="251520" y="1772816"/>
            <a:ext cx="4248472" cy="474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half" idx="4294967295"/>
          </p:nvPr>
        </p:nvSpPr>
        <p:spPr>
          <a:xfrm>
            <a:off x="4724400" y="1700213"/>
            <a:ext cx="4114800" cy="2871787"/>
          </a:xfrm>
        </p:spPr>
        <p:txBody>
          <a:bodyPr/>
          <a:lstStyle/>
          <a:p>
            <a:endParaRPr lang="ro-RO" sz="1600" dirty="0" smtClean="0">
              <a:hlinkClick r:id="rId3"/>
            </a:endParaRPr>
          </a:p>
          <a:p>
            <a:endParaRPr lang="ro-RO" sz="1600" dirty="0">
              <a:hlinkClick r:id="rId3"/>
            </a:endParaRPr>
          </a:p>
          <a:p>
            <a:endParaRPr lang="ro-RO" sz="1600" dirty="0" smtClean="0">
              <a:hlinkClick r:id="rId3"/>
            </a:endParaRPr>
          </a:p>
          <a:p>
            <a:endParaRPr lang="ro-RO" sz="1600" dirty="0">
              <a:hlinkClick r:id="rId3"/>
            </a:endParaRPr>
          </a:p>
          <a:p>
            <a:r>
              <a:rPr lang="ro-RO" sz="1800" dirty="0">
                <a:hlinkClick r:id="rId4"/>
              </a:rPr>
              <a:t>https://learningapps.org/13558244</a:t>
            </a:r>
            <a:endParaRPr lang="ro-RO" sz="1800" dirty="0"/>
          </a:p>
          <a:p>
            <a:endParaRPr lang="ro-RO" sz="1800" dirty="0"/>
          </a:p>
        </p:txBody>
      </p:sp>
    </p:spTree>
    <p:extLst>
      <p:ext uri="{BB962C8B-B14F-4D97-AF65-F5344CB8AC3E}">
        <p14:creationId xmlns:p14="http://schemas.microsoft.com/office/powerpoint/2010/main" val="375050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400" dirty="0" smtClean="0"/>
              <a:t>Rebus – pentru fixarea cunoștințelor – platforma</a:t>
            </a:r>
            <a:r>
              <a:rPr lang="ro-RO" sz="2400" dirty="0"/>
              <a:t>LearningApps.org</a:t>
            </a:r>
            <a:r>
              <a:rPr lang="ro-RO" sz="2400" dirty="0" smtClean="0"/>
              <a:t> </a:t>
            </a:r>
            <a:endParaRPr lang="ro-RO" sz="24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080" t="20395" r="21818" b="8764"/>
          <a:stretch/>
        </p:blipFill>
        <p:spPr bwMode="auto">
          <a:xfrm>
            <a:off x="2209800" y="2362200"/>
            <a:ext cx="5693780" cy="377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6800" y="1600200"/>
            <a:ext cx="6934200" cy="646331"/>
          </a:xfrm>
          <a:prstGeom prst="rect">
            <a:avLst/>
          </a:prstGeom>
        </p:spPr>
        <p:txBody>
          <a:bodyPr wrap="square">
            <a:spAutoFit/>
          </a:bodyPr>
          <a:lstStyle/>
          <a:p>
            <a:r>
              <a:rPr lang="ro-RO" dirty="0" smtClean="0">
                <a:hlinkClick r:id="rId3"/>
              </a:rPr>
              <a:t>https</a:t>
            </a:r>
            <a:r>
              <a:rPr lang="ro-RO" dirty="0">
                <a:hlinkClick r:id="rId3"/>
              </a:rPr>
              <a:t>://</a:t>
            </a:r>
            <a:r>
              <a:rPr lang="ro-RO" dirty="0" smtClean="0">
                <a:hlinkClick r:id="rId3"/>
              </a:rPr>
              <a:t>learningapps.org/13558244</a:t>
            </a:r>
            <a:endParaRPr lang="ro-RO" dirty="0" smtClean="0"/>
          </a:p>
          <a:p>
            <a:endParaRPr lang="ro-RO" dirty="0"/>
          </a:p>
        </p:txBody>
      </p:sp>
    </p:spTree>
    <p:extLst>
      <p:ext uri="{BB962C8B-B14F-4D97-AF65-F5344CB8AC3E}">
        <p14:creationId xmlns:p14="http://schemas.microsoft.com/office/powerpoint/2010/main" val="149181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400" dirty="0" smtClean="0"/>
              <a:t>Rezolvare Rebus</a:t>
            </a:r>
            <a:endParaRPr lang="ro-RO" sz="2400"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13" t="21812" r="21589" b="2371"/>
          <a:stretch/>
        </p:blipFill>
        <p:spPr bwMode="auto">
          <a:xfrm>
            <a:off x="1371600" y="1600200"/>
            <a:ext cx="5957104" cy="423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08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smtClean="0"/>
              <a:t>Prof. dr.  Muntenașu Mariana</a:t>
            </a:r>
          </a:p>
          <a:p>
            <a:r>
              <a:rPr lang="ro-RO" dirty="0" smtClean="0"/>
              <a:t>Specializarea Horticultură/ Educație tehnologică</a:t>
            </a:r>
          </a:p>
          <a:p>
            <a:r>
              <a:rPr lang="ro-RO" dirty="0" smtClean="0"/>
              <a:t>Școala Gimnazială ,,Vasile Pârvan" Bârlad</a:t>
            </a:r>
            <a:endParaRPr lang="ro-RO" dirty="0"/>
          </a:p>
        </p:txBody>
      </p:sp>
    </p:spTree>
    <p:extLst>
      <p:ext uri="{BB962C8B-B14F-4D97-AF65-F5344CB8AC3E}">
        <p14:creationId xmlns:p14="http://schemas.microsoft.com/office/powerpoint/2010/main" val="1592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ro-RO" sz="1600" b="1" dirty="0"/>
              <a:t>Domeniul de pregătire profesională -Agricultură</a:t>
            </a:r>
            <a:endParaRPr lang="ro-RO" sz="1600" dirty="0"/>
          </a:p>
          <a:p>
            <a:r>
              <a:rPr lang="ro-RO" sz="1600" b="1" dirty="0"/>
              <a:t>Calificarea profesională – Tehnician Horticultor</a:t>
            </a:r>
            <a:endParaRPr lang="ro-RO" sz="1600" dirty="0"/>
          </a:p>
          <a:p>
            <a:r>
              <a:rPr lang="ro-RO" sz="1600" b="1" dirty="0" smtClean="0"/>
              <a:t>Profesor</a:t>
            </a:r>
            <a:r>
              <a:rPr lang="ro-RO" sz="1600" dirty="0" smtClean="0"/>
              <a:t>: Muntenașu </a:t>
            </a:r>
            <a:r>
              <a:rPr lang="ro-RO" sz="1600" dirty="0"/>
              <a:t>Mariana</a:t>
            </a:r>
          </a:p>
          <a:p>
            <a:r>
              <a:rPr lang="ro-RO" sz="1600" b="1" dirty="0"/>
              <a:t>Clasa: </a:t>
            </a:r>
            <a:r>
              <a:rPr lang="ro-RO" sz="1600" dirty="0"/>
              <a:t>a XII </a:t>
            </a:r>
          </a:p>
          <a:p>
            <a:r>
              <a:rPr lang="ro-RO" sz="1600" b="1" dirty="0" smtClean="0"/>
              <a:t>Disciplina</a:t>
            </a:r>
            <a:r>
              <a:rPr lang="ro-RO" sz="1600" b="1" dirty="0"/>
              <a:t>: Tehnologia de cultivare a speciilor legumicole </a:t>
            </a:r>
          </a:p>
          <a:p>
            <a:r>
              <a:rPr lang="ro-RO" sz="1600" b="1" dirty="0" smtClean="0"/>
              <a:t>Titlul </a:t>
            </a:r>
            <a:r>
              <a:rPr lang="ro-RO" sz="1600" b="1" dirty="0"/>
              <a:t>lecţiei: </a:t>
            </a:r>
            <a:r>
              <a:rPr lang="it-IT" altLang="ro-RO" sz="1600" b="1" dirty="0"/>
              <a:t>Lucrări speciale aplicate culturilor legumicole </a:t>
            </a:r>
            <a:endParaRPr lang="ro-RO" altLang="ro-RO" sz="1600" b="1" dirty="0"/>
          </a:p>
          <a:p>
            <a:r>
              <a:rPr lang="ro-RO" sz="1600" b="1" dirty="0" smtClean="0"/>
              <a:t>Competențe specifice:</a:t>
            </a:r>
            <a:r>
              <a:rPr lang="ro-RO" sz="1600" dirty="0" smtClean="0"/>
              <a:t>     </a:t>
            </a:r>
          </a:p>
          <a:p>
            <a:pPr marL="903288">
              <a:buFont typeface="Wingdings" panose="05000000000000000000" pitchFamily="2" charset="2"/>
              <a:buChar char="§"/>
            </a:pPr>
            <a:r>
              <a:rPr lang="ro-RO" sz="1600" dirty="0" smtClean="0"/>
              <a:t>Identificarea lucrărilor </a:t>
            </a:r>
            <a:r>
              <a:rPr lang="ro-RO" sz="1600" dirty="0" smtClean="0"/>
              <a:t>speciale aplicate culturilor legumicole</a:t>
            </a:r>
          </a:p>
          <a:p>
            <a:pPr marL="903288">
              <a:buFont typeface="Wingdings" panose="05000000000000000000" pitchFamily="2" charset="2"/>
              <a:buChar char="§"/>
            </a:pPr>
            <a:r>
              <a:rPr lang="ro-RO" sz="1600" dirty="0" smtClean="0"/>
              <a:t>Descrierea  lucrărilor speciale </a:t>
            </a:r>
            <a:r>
              <a:rPr lang="ro-RO" sz="1600" dirty="0"/>
              <a:t>aplicate culturilor </a:t>
            </a:r>
            <a:r>
              <a:rPr lang="ro-RO" sz="1600" dirty="0" smtClean="0"/>
              <a:t>legumicole</a:t>
            </a:r>
          </a:p>
          <a:p>
            <a:pPr marL="903288">
              <a:buFont typeface="Wingdings" panose="05000000000000000000" pitchFamily="2" charset="2"/>
              <a:buChar char="§"/>
            </a:pPr>
            <a:r>
              <a:rPr lang="ro-RO" sz="1600" dirty="0" smtClean="0"/>
              <a:t>Cunoașterea </a:t>
            </a:r>
            <a:r>
              <a:rPr lang="ro-RO" sz="1600" dirty="0" smtClean="0"/>
              <a:t> speciilor </a:t>
            </a:r>
            <a:r>
              <a:rPr lang="ro-RO" sz="1600" dirty="0" smtClean="0"/>
              <a:t>de plante legumicole la care se execută lucrări </a:t>
            </a:r>
            <a:r>
              <a:rPr lang="ro-RO" sz="1600" dirty="0" smtClean="0"/>
              <a:t>speciale</a:t>
            </a:r>
            <a:endParaRPr lang="ro-RO" sz="1600" dirty="0"/>
          </a:p>
          <a:p>
            <a:pPr marL="903288">
              <a:buFont typeface="Wingdings" panose="05000000000000000000" pitchFamily="2" charset="2"/>
              <a:buChar char="§"/>
            </a:pPr>
            <a:endParaRPr lang="ro-RO" sz="1600" dirty="0" smtClean="0"/>
          </a:p>
          <a:p>
            <a:pPr marL="0" indent="0">
              <a:buNone/>
            </a:pPr>
            <a:endParaRPr lang="ro-RO" dirty="0"/>
          </a:p>
        </p:txBody>
      </p:sp>
    </p:spTree>
    <p:extLst>
      <p:ext uri="{BB962C8B-B14F-4D97-AF65-F5344CB8AC3E}">
        <p14:creationId xmlns:p14="http://schemas.microsoft.com/office/powerpoint/2010/main" val="97369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altLang="ro-RO" sz="2400" b="1" u="sng" dirty="0">
                <a:solidFill>
                  <a:schemeClr val="tx1"/>
                </a:solidFill>
                <a:latin typeface="+mn-lt"/>
                <a:ea typeface="+mn-ea"/>
                <a:cs typeface="+mn-cs"/>
              </a:rPr>
              <a:t>Lucrări speciale aplicate culturilor legumicole </a:t>
            </a:r>
            <a:r>
              <a:rPr lang="ro-RO" altLang="ro-RO" b="1" dirty="0" smtClean="0">
                <a:solidFill>
                  <a:schemeClr val="tx1"/>
                </a:solidFill>
              </a:rPr>
              <a:t/>
            </a:r>
            <a:br>
              <a:rPr lang="ro-RO" altLang="ro-RO" b="1" dirty="0" smtClean="0">
                <a:solidFill>
                  <a:schemeClr val="tx1"/>
                </a:solidFill>
              </a:rPr>
            </a:br>
            <a:endParaRPr lang="ro-RO" dirty="0"/>
          </a:p>
        </p:txBody>
      </p:sp>
      <p:sp>
        <p:nvSpPr>
          <p:cNvPr id="7171" name="Content Placeholder 4"/>
          <p:cNvSpPr>
            <a:spLocks noGrp="1"/>
          </p:cNvSpPr>
          <p:nvPr>
            <p:ph idx="1"/>
          </p:nvPr>
        </p:nvSpPr>
        <p:spPr>
          <a:xfrm>
            <a:off x="457200" y="1600200"/>
            <a:ext cx="8229600" cy="5029200"/>
          </a:xfrm>
        </p:spPr>
        <p:txBody>
          <a:bodyPr/>
          <a:lstStyle/>
          <a:p>
            <a:r>
              <a:rPr lang="ro-RO" altLang="ro-RO" sz="2400" b="1" dirty="0" smtClean="0"/>
              <a:t>Cele mai importante lucrări speciale care se aplică culturilor  legumcole sunt</a:t>
            </a:r>
            <a:r>
              <a:rPr lang="ro-RO" altLang="ro-RO" sz="2400" b="1" dirty="0"/>
              <a:t>:</a:t>
            </a:r>
            <a:endParaRPr lang="ro-RO" altLang="ro-RO" sz="2400" b="1" dirty="0" smtClean="0"/>
          </a:p>
          <a:p>
            <a:r>
              <a:rPr lang="ro-RO" altLang="ro-RO" sz="2000" b="1" u="sng" dirty="0" smtClean="0"/>
              <a:t>Instalarea sistemului de susţinere şi palisarea plantelor</a:t>
            </a:r>
          </a:p>
          <a:p>
            <a:r>
              <a:rPr lang="ro-RO" altLang="ro-RO" sz="2000" b="1" u="sng" dirty="0" smtClean="0"/>
              <a:t>Coborârea sau prăbuşirea plantelor</a:t>
            </a:r>
          </a:p>
          <a:p>
            <a:r>
              <a:rPr lang="ro-RO" altLang="ro-RO" sz="2000" b="1" u="sng" dirty="0" smtClean="0"/>
              <a:t>Mulcirea solului</a:t>
            </a:r>
          </a:p>
          <a:p>
            <a:r>
              <a:rPr lang="ro-RO" altLang="ro-RO" sz="2000" b="1" u="sng" dirty="0" smtClean="0"/>
              <a:t>Dirijarea creşterii şi fructificării plantelor prin tăieri (lucrări în verde)</a:t>
            </a:r>
          </a:p>
          <a:p>
            <a:r>
              <a:rPr lang="ro-RO" altLang="ro-RO" sz="2000" b="1" u="sng" dirty="0" smtClean="0"/>
              <a:t>Copilitul</a:t>
            </a:r>
          </a:p>
          <a:p>
            <a:r>
              <a:rPr lang="ro-RO" altLang="ro-RO" sz="2000" b="1" u="sng" dirty="0" smtClean="0"/>
              <a:t>Cârnitul </a:t>
            </a:r>
          </a:p>
          <a:p>
            <a:r>
              <a:rPr lang="ro-RO" altLang="ro-RO" sz="2000" b="1" u="sng" dirty="0" smtClean="0"/>
              <a:t>Ciupitul</a:t>
            </a:r>
          </a:p>
          <a:p>
            <a:r>
              <a:rPr lang="ro-RO" altLang="ro-RO" sz="2000" b="1" u="sng" dirty="0" smtClean="0"/>
              <a:t>Defolierea</a:t>
            </a:r>
          </a:p>
          <a:p>
            <a:r>
              <a:rPr lang="ro-RO" altLang="ro-RO" sz="2000" b="1" u="sng" dirty="0" smtClean="0"/>
              <a:t>Îndepărtarea unor butoni florali şi fructe</a:t>
            </a:r>
          </a:p>
          <a:p>
            <a:r>
              <a:rPr lang="ro-RO" altLang="ro-RO" sz="2000" b="1" u="sng" dirty="0" smtClean="0"/>
              <a:t>Asigurarea fructificării</a:t>
            </a:r>
          </a:p>
          <a:p>
            <a:endParaRPr lang="ro-RO" altLang="ro-RO" b="1" u="sng" dirty="0" smtClean="0"/>
          </a:p>
          <a:p>
            <a:endParaRPr lang="ro-RO" altLang="ro-RO" b="1" u="sng" dirty="0" smtClean="0"/>
          </a:p>
          <a:p>
            <a:endParaRPr lang="ro-RO" altLang="ro-RO" b="1" u="sng" dirty="0" smtClean="0"/>
          </a:p>
          <a:p>
            <a:endParaRPr lang="ro-RO" altLang="ro-RO" b="1" u="sng" dirty="0" smtClean="0"/>
          </a:p>
          <a:p>
            <a:endParaRPr lang="ro-RO" altLang="ro-RO" b="1" u="sng" dirty="0" smtClean="0"/>
          </a:p>
        </p:txBody>
      </p:sp>
      <p:sp>
        <p:nvSpPr>
          <p:cNvPr id="2" name="Left Brace 1"/>
          <p:cNvSpPr/>
          <p:nvPr/>
        </p:nvSpPr>
        <p:spPr>
          <a:xfrm>
            <a:off x="179512" y="2438400"/>
            <a:ext cx="1224136" cy="4086944"/>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fontAlgn="base">
              <a:spcBef>
                <a:spcPct val="0"/>
              </a:spcBef>
              <a:spcAft>
                <a:spcPct val="0"/>
              </a:spcAft>
            </a:pPr>
            <a:endParaRPr lang="ro-RO" smtClean="0">
              <a:solidFill>
                <a:srgbClr val="FF0000"/>
              </a:solidFill>
            </a:endParaRPr>
          </a:p>
        </p:txBody>
      </p:sp>
    </p:spTree>
    <p:extLst>
      <p:ext uri="{BB962C8B-B14F-4D97-AF65-F5344CB8AC3E}">
        <p14:creationId xmlns:p14="http://schemas.microsoft.com/office/powerpoint/2010/main" val="274419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179388" y="476250"/>
            <a:ext cx="8820150" cy="2592388"/>
          </a:xfrm>
        </p:spPr>
        <p:txBody>
          <a:bodyPr/>
          <a:lstStyle/>
          <a:p>
            <a:pPr marL="0" indent="347663" algn="just" eaLnBrk="1" hangingPunct="1">
              <a:lnSpc>
                <a:spcPct val="90000"/>
              </a:lnSpc>
              <a:buFontTx/>
              <a:buNone/>
            </a:pPr>
            <a:r>
              <a:rPr lang="ro-RO" altLang="ro-RO" sz="2400" b="1" u="sng" dirty="0" smtClean="0"/>
              <a:t>Instalarea sistemului de susţinere şi palisarea plantelor</a:t>
            </a:r>
          </a:p>
          <a:p>
            <a:pPr marL="0" indent="347663" algn="just" eaLnBrk="1" hangingPunct="1">
              <a:lnSpc>
                <a:spcPct val="90000"/>
              </a:lnSpc>
              <a:buFontTx/>
              <a:buNone/>
            </a:pPr>
            <a:r>
              <a:rPr lang="ro-RO" altLang="ro-RO" sz="1800" dirty="0" smtClean="0"/>
              <a:t>Se aplică la speciile cu creştere nedeterminată (tomate, castraveţi, fasole urcătoare, pepeni galbeni) care nu se pot menţine în poziţie verticală, precum şi la specii cu vigoare mare (ardei şi vinete) ce necesită un mod special de dirijare, lăsându-se mai multe ramificaţii pe plantă.</a:t>
            </a:r>
          </a:p>
          <a:p>
            <a:pPr marL="0" indent="347663" algn="just" eaLnBrk="1" hangingPunct="1">
              <a:lnSpc>
                <a:spcPct val="90000"/>
              </a:lnSpc>
              <a:buFontTx/>
              <a:buNone/>
            </a:pPr>
            <a:r>
              <a:rPr lang="ro-RO" altLang="ro-RO" sz="1800" dirty="0" smtClean="0"/>
              <a:t>Susţinerea se face cu sfori de aţă pescărească, bumbac sau fibre sintetice, care rezistă la umiditate şi la acţiunea substanţelor chimice.</a:t>
            </a:r>
          </a:p>
          <a:p>
            <a:pPr marL="0" indent="347663" algn="just" eaLnBrk="1" hangingPunct="1">
              <a:lnSpc>
                <a:spcPct val="90000"/>
              </a:lnSpc>
              <a:buFontTx/>
              <a:buNone/>
            </a:pPr>
            <a:r>
              <a:rPr lang="ro-RO" altLang="ro-RO" sz="1800" dirty="0" smtClean="0"/>
              <a:t>Se utilizează câte o sfoară pentru fiecare plantă la tomate, castraveţi şi 2-4 sfori pentru ardei şi vinete, în funcţie de numărul de ramificaţii impus de vigoarea cultivarului.</a:t>
            </a:r>
          </a:p>
        </p:txBody>
      </p:sp>
      <p:pic>
        <p:nvPicPr>
          <p:cNvPr id="9222" name="Picture 6" descr="tomat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4868677" y="3352800"/>
            <a:ext cx="4263033"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5" name="Picture 9" descr="prod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09600" y="3276600"/>
            <a:ext cx="4191000" cy="3144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6758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to="" calcmode="lin" valueType="num">
                                      <p:cBhvr>
                                        <p:cTn id="7" dur="1" fill="hold"/>
                                        <p:tgtEl>
                                          <p:spTgt spid="92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225"/>
                                        </p:tgtEl>
                                        <p:attrNameLst>
                                          <p:attrName>style.visibility</p:attrName>
                                        </p:attrNameLst>
                                      </p:cBhvr>
                                      <p:to>
                                        <p:strVal val="visible"/>
                                      </p:to>
                                    </p:set>
                                    <p:anim to="" calcmode="lin" valueType="num">
                                      <p:cBhvr>
                                        <p:cTn id="12" dur="1" fill="hold"/>
                                        <p:tgtEl>
                                          <p:spTgt spid="922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anim to="" calcmode="lin" valueType="num">
                                      <p:cBhvr>
                                        <p:cTn id="17" dur="1" fill="hold"/>
                                        <p:tgtEl>
                                          <p:spTgt spid="9221">
                                            <p:txEl>
                                              <p:pRg st="0" end="0"/>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21">
                                            <p:txEl>
                                              <p:pRg st="1" end="1"/>
                                            </p:txEl>
                                          </p:spTgt>
                                        </p:tgtEl>
                                        <p:attrNameLst>
                                          <p:attrName>style.visibility</p:attrName>
                                        </p:attrNameLst>
                                      </p:cBhvr>
                                      <p:to>
                                        <p:strVal val="visible"/>
                                      </p:to>
                                    </p:set>
                                    <p:anim to="" calcmode="lin" valueType="num">
                                      <p:cBhvr>
                                        <p:cTn id="22" dur="1" fill="hold"/>
                                        <p:tgtEl>
                                          <p:spTgt spid="9221">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221">
                                            <p:txEl>
                                              <p:pRg st="2" end="2"/>
                                            </p:txEl>
                                          </p:spTgt>
                                        </p:tgtEl>
                                        <p:attrNameLst>
                                          <p:attrName>style.visibility</p:attrName>
                                        </p:attrNameLst>
                                      </p:cBhvr>
                                      <p:to>
                                        <p:strVal val="visible"/>
                                      </p:to>
                                    </p:set>
                                    <p:anim to="" calcmode="lin" valueType="num">
                                      <p:cBhvr>
                                        <p:cTn id="27" dur="1" fill="hold"/>
                                        <p:tgtEl>
                                          <p:spTgt spid="9221">
                                            <p:txEl>
                                              <p:pRg st="2" end="2"/>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221">
                                            <p:txEl>
                                              <p:pRg st="3" end="3"/>
                                            </p:txEl>
                                          </p:spTgt>
                                        </p:tgtEl>
                                        <p:attrNameLst>
                                          <p:attrName>style.visibility</p:attrName>
                                        </p:attrNameLst>
                                      </p:cBhvr>
                                      <p:to>
                                        <p:strVal val="visible"/>
                                      </p:to>
                                    </p:set>
                                    <p:anim to="" calcmode="lin" valueType="num">
                                      <p:cBhvr>
                                        <p:cTn id="32" dur="1" fill="hold"/>
                                        <p:tgtEl>
                                          <p:spTgt spid="922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312738" y="188913"/>
            <a:ext cx="8507412" cy="2808287"/>
          </a:xfrm>
        </p:spPr>
        <p:txBody>
          <a:bodyPr/>
          <a:lstStyle/>
          <a:p>
            <a:pPr marL="0" indent="365125" algn="just" eaLnBrk="1" hangingPunct="1">
              <a:lnSpc>
                <a:spcPct val="80000"/>
              </a:lnSpc>
              <a:buFontTx/>
              <a:buNone/>
            </a:pPr>
            <a:r>
              <a:rPr lang="ro-RO" altLang="ro-RO" sz="2400" b="1" u="sng" dirty="0" smtClean="0"/>
              <a:t>Coborârea sau prăbuşirea plantelor</a:t>
            </a:r>
          </a:p>
          <a:p>
            <a:pPr marL="0" indent="365125" algn="just" eaLnBrk="1" hangingPunct="1">
              <a:lnSpc>
                <a:spcPct val="80000"/>
              </a:lnSpc>
              <a:buFontTx/>
              <a:buNone/>
            </a:pPr>
            <a:r>
              <a:rPr lang="ro-RO" altLang="ro-RO" sz="2000" dirty="0" smtClean="0"/>
              <a:t>Se aplică la specii cu tulpini volubile în special în cadrul culturilor fără sol, completând lucrarea de susţinere şi palisare.</a:t>
            </a:r>
          </a:p>
          <a:p>
            <a:pPr marL="0" indent="365125" algn="just" eaLnBrk="1" hangingPunct="1">
              <a:lnSpc>
                <a:spcPct val="80000"/>
              </a:lnSpc>
              <a:buFontTx/>
              <a:buNone/>
            </a:pPr>
            <a:r>
              <a:rPr lang="ro-RO" altLang="ro-RO" sz="2000" dirty="0" smtClean="0"/>
              <a:t>Sforile utilizate pentru susţinere au lungimi mari, stabilite în funcţie de sistemul de cultură, respectiv scripeţi cu tamburi pe care se înfăşoară sfoara la partea superioară şi care permit derularea acesteia pe măsura utilzării. La partea inferioară capătul sforii se fixează de tulpina plantei. Pe măsura degarnisirii plantelor la partea inferioară, prin lucrările de recoltare a fructelor şi defoliere şi prin formarea la partea superioară a acestora de noi inflorescenţe, plantele se coboară prin derularea sforii de susţinere.</a:t>
            </a:r>
          </a:p>
          <a:p>
            <a:pPr marL="0" indent="365125" algn="just" eaLnBrk="1" hangingPunct="1">
              <a:lnSpc>
                <a:spcPct val="80000"/>
              </a:lnSpc>
              <a:buFontTx/>
              <a:buNone/>
            </a:pPr>
            <a:endParaRPr lang="en-US" altLang="ro-RO" sz="2000" dirty="0" smtClean="0"/>
          </a:p>
          <a:p>
            <a:pPr marL="0" indent="365125" eaLnBrk="1" hangingPunct="1">
              <a:lnSpc>
                <a:spcPct val="80000"/>
              </a:lnSpc>
              <a:buFontTx/>
              <a:buNone/>
            </a:pPr>
            <a:endParaRPr lang="ro-RO" altLang="ro-RO" sz="2000" dirty="0" smtClean="0"/>
          </a:p>
        </p:txBody>
      </p:sp>
      <p:pic>
        <p:nvPicPr>
          <p:cNvPr id="20484" name="Picture 4" descr="tomat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8175" y="2943225"/>
            <a:ext cx="5219700" cy="343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984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to="" calcmode="lin" valueType="num">
                                      <p:cBhvr>
                                        <p:cTn id="7" dur="1" fill="hold"/>
                                        <p:tgtEl>
                                          <p:spTgt spid="204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to="" calcmode="lin" valueType="num">
                                      <p:cBhvr>
                                        <p:cTn id="12" dur="1" fill="hold"/>
                                        <p:tgtEl>
                                          <p:spTgt spid="2048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to="" calcmode="lin" valueType="num">
                                      <p:cBhvr>
                                        <p:cTn id="17" dur="1" fill="hold"/>
                                        <p:tgtEl>
                                          <p:spTgt spid="2048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 to="" calcmode="lin" valueType="num">
                                      <p:cBhvr>
                                        <p:cTn id="22" dur="1" fill="hold"/>
                                        <p:tgtEl>
                                          <p:spTgt spid="2048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107950" y="549275"/>
            <a:ext cx="8686800" cy="2363788"/>
          </a:xfrm>
        </p:spPr>
        <p:txBody>
          <a:bodyPr/>
          <a:lstStyle/>
          <a:p>
            <a:pPr marL="0" indent="347663" eaLnBrk="1" hangingPunct="1">
              <a:buFontTx/>
              <a:buNone/>
            </a:pPr>
            <a:r>
              <a:rPr lang="ro-RO" altLang="ro-RO" sz="1800" dirty="0" smtClean="0"/>
              <a:t>Tulpinile degarnisite se conduc orizontal şi se leagă în mănunchiuri pe o sârmă întinsă la 40-45 cm faţă de suprafaţa solului, având loc schimbarea poziţiei faţă de locul de plantare. Vârful plantei se dirijează normal pe sfori. În acest caz, plantele de tomate se cârnesc după un număr mare de inflorescenţe (20-25), iar producţiile depăşesc 300t/ha.</a:t>
            </a:r>
          </a:p>
          <a:p>
            <a:pPr marL="0" indent="347663" eaLnBrk="1" hangingPunct="1">
              <a:buFontTx/>
              <a:buNone/>
            </a:pPr>
            <a:r>
              <a:rPr lang="ro-RO" altLang="ro-RO" sz="1800" dirty="0" smtClean="0"/>
              <a:t>Metoda poate fi utilizată şi la cultura de tomate pe sol, prin coborârea tulpinilor plantelor la nivelul acestuia, şi apoi fixarea lor cu ajutorul unor dispozitive speciale sau prin acoperirea cu sol, în acest mod realizându-se un ciclu prelungit.</a:t>
            </a:r>
          </a:p>
        </p:txBody>
      </p:sp>
      <p:pic>
        <p:nvPicPr>
          <p:cNvPr id="28676" name="Picture 4" descr="phot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39975" y="2924175"/>
            <a:ext cx="5651500" cy="320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903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to="" calcmode="lin" valueType="num">
                                      <p:cBhvr>
                                        <p:cTn id="7" dur="1" fill="hold"/>
                                        <p:tgtEl>
                                          <p:spTgt spid="2867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to="" calcmode="lin" valueType="num">
                                      <p:cBhvr>
                                        <p:cTn id="12" dur="1" fill="hold"/>
                                        <p:tgtEl>
                                          <p:spTgt spid="2867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 to="" calcmode="lin" valueType="num">
                                      <p:cBhvr>
                                        <p:cTn id="17" dur="1" fill="hold"/>
                                        <p:tgtEl>
                                          <p:spTgt spid="286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250825" y="260350"/>
            <a:ext cx="8507413" cy="3600450"/>
          </a:xfrm>
        </p:spPr>
        <p:txBody>
          <a:bodyPr/>
          <a:lstStyle/>
          <a:p>
            <a:pPr marL="0" indent="365125" algn="just" eaLnBrk="1" hangingPunct="1">
              <a:buFontTx/>
              <a:buNone/>
            </a:pPr>
            <a:r>
              <a:rPr lang="ro-RO" altLang="ro-RO" sz="2400" b="1" u="sng" dirty="0" smtClean="0"/>
              <a:t>Mulcirea solului</a:t>
            </a:r>
          </a:p>
          <a:p>
            <a:pPr marL="0" indent="365125" algn="just" eaLnBrk="1" hangingPunct="1">
              <a:buFontTx/>
              <a:buNone/>
            </a:pPr>
            <a:r>
              <a:rPr lang="ro-RO" altLang="ro-RO" sz="1800" dirty="0" smtClean="0"/>
              <a:t>Se realizează cu scopul de a menţine un sol afânat şi de a reduce pierderile de apă prin evaporare, precum şi asigurarea unei fertilizări printr-un aport suplimentar de elemente nutritive sau indirect prin solubilizarea permanentă a îngrăşămintelor chimice aplicate fazial.</a:t>
            </a:r>
          </a:p>
          <a:p>
            <a:pPr marL="0" indent="365125" algn="just" eaLnBrk="1" hangingPunct="1">
              <a:buFontTx/>
              <a:buNone/>
            </a:pPr>
            <a:r>
              <a:rPr lang="ro-RO" altLang="ro-RO" sz="1800" dirty="0" smtClean="0"/>
              <a:t>La tomate, lucrarea se aplică la 50-60 zile de la plantare, folosindu-se un amestec de turbă şi mraniţă, paie de grâu sau secară, într-un strat gros de 5-6 cm.</a:t>
            </a:r>
          </a:p>
          <a:p>
            <a:pPr marL="0" indent="365125" algn="just" eaLnBrk="1" hangingPunct="1">
              <a:buFontTx/>
              <a:buNone/>
            </a:pPr>
            <a:r>
              <a:rPr lang="ro-RO" altLang="ro-RO" sz="1800" dirty="0" smtClean="0"/>
              <a:t>La castraveţi se recomandă 1-2 mulciri cu gunoi de grajd proaspăt în cantitate de 100-150 t/ha sau amestec turbă cu gunoi (50+50 t/ha). În cazul mulcirii cu gunoi proaspăt de bovine, trebuie acordată o mare atenţie aerisirii pentru eliminarea amoniacului ce se degajă din materialul organic de descompunere.</a:t>
            </a:r>
            <a:endParaRPr lang="en-US" altLang="ro-RO" sz="1800" dirty="0" smtClean="0"/>
          </a:p>
          <a:p>
            <a:pPr marL="0" indent="365125" eaLnBrk="1" hangingPunct="1">
              <a:buFontTx/>
              <a:buNone/>
            </a:pPr>
            <a:endParaRPr lang="ro-RO" altLang="ro-RO" sz="1800" dirty="0" smtClean="0"/>
          </a:p>
        </p:txBody>
      </p:sp>
      <p:pic>
        <p:nvPicPr>
          <p:cNvPr id="24580" name="Picture 4" descr="TehCultura pe teren modelat si mulcit cu foli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3962400"/>
            <a:ext cx="3429000" cy="25757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8218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to="" calcmode="lin" valueType="num">
                                      <p:cBhvr>
                                        <p:cTn id="12" dur="1" fill="hold"/>
                                        <p:tgtEl>
                                          <p:spTgt spid="2457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 to="" calcmode="lin" valueType="num">
                                      <p:cBhvr>
                                        <p:cTn id="17" dur="1" fill="hold"/>
                                        <p:tgtEl>
                                          <p:spTgt spid="2457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 to="" calcmode="lin" valueType="num">
                                      <p:cBhvr>
                                        <p:cTn id="22" dur="1" fill="hold"/>
                                        <p:tgtEl>
                                          <p:spTgt spid="2457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 to="" calcmode="lin" valueType="num">
                                      <p:cBhvr>
                                        <p:cTn id="27" dur="1" fill="hold"/>
                                        <p:tgtEl>
                                          <p:spTgt spid="245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body" sz="half" idx="1"/>
          </p:nvPr>
        </p:nvSpPr>
        <p:spPr>
          <a:xfrm>
            <a:off x="179388" y="260350"/>
            <a:ext cx="8785225" cy="2160588"/>
          </a:xfrm>
        </p:spPr>
        <p:txBody>
          <a:bodyPr/>
          <a:lstStyle/>
          <a:p>
            <a:pPr marL="0" indent="347663" eaLnBrk="1" hangingPunct="1">
              <a:buFontTx/>
              <a:buNone/>
            </a:pPr>
            <a:r>
              <a:rPr lang="ro-RO" altLang="ro-RO" sz="1700" dirty="0" smtClean="0"/>
              <a:t>Prin descompunerea mulciului se îmbunătăţeşte structura solului şi creşte conţinutul de humus al acestuia.</a:t>
            </a:r>
          </a:p>
          <a:p>
            <a:pPr marL="0" indent="347663" eaLnBrk="1" hangingPunct="1">
              <a:buFontTx/>
              <a:buNone/>
            </a:pPr>
            <a:r>
              <a:rPr lang="ro-RO" altLang="ro-RO" sz="1700" dirty="0" smtClean="0"/>
              <a:t>Mulcirea se poate face şi cu folii de polietilenă de diferite culori.</a:t>
            </a:r>
          </a:p>
          <a:p>
            <a:pPr marL="0" indent="347663" eaLnBrk="1" hangingPunct="1">
              <a:buFontTx/>
              <a:buNone/>
            </a:pPr>
            <a:r>
              <a:rPr lang="ro-RO" altLang="ro-RO" sz="2400" b="1" u="sng" dirty="0" smtClean="0"/>
              <a:t>Dirijarea creşterii şi fructificării plantelor prin tăieri (lucrări în verde)</a:t>
            </a:r>
          </a:p>
          <a:p>
            <a:pPr marL="0" indent="347663" eaLnBrk="1" hangingPunct="1">
              <a:buFontTx/>
              <a:buNone/>
            </a:pPr>
            <a:r>
              <a:rPr lang="ro-RO" altLang="ro-RO" sz="1700" dirty="0" smtClean="0"/>
              <a:t>Reprezintă o grupă de lucrări specifice ce au drept scop dirijarea creşterii şi fructificării plantelor plantelor, pe de o parte şi asigurarea unor condiţii mai favorabile de microclimat pe de altă parte.</a:t>
            </a:r>
          </a:p>
          <a:p>
            <a:pPr marL="0" indent="347663" eaLnBrk="1" hangingPunct="1">
              <a:buFontTx/>
              <a:buNone/>
            </a:pPr>
            <a:endParaRPr lang="ro-RO" altLang="ro-RO" sz="1700" dirty="0" smtClean="0"/>
          </a:p>
          <a:p>
            <a:pPr marL="0" indent="347663" eaLnBrk="1" hangingPunct="1">
              <a:buFontTx/>
              <a:buNone/>
            </a:pPr>
            <a:endParaRPr lang="en-US" altLang="ro-RO" sz="1700" dirty="0" smtClean="0"/>
          </a:p>
        </p:txBody>
      </p:sp>
      <p:pic>
        <p:nvPicPr>
          <p:cNvPr id="14342" name="Picture 6" descr="TehCultura solari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0" y="3090354"/>
            <a:ext cx="4851400" cy="3291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237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to="" calcmode="lin" valueType="num">
                                      <p:cBhvr>
                                        <p:cTn id="7" dur="1" fill="hold"/>
                                        <p:tgtEl>
                                          <p:spTgt spid="143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 to="" calcmode="lin" valueType="num">
                                      <p:cBhvr>
                                        <p:cTn id="12" dur="1" fill="hold"/>
                                        <p:tgtEl>
                                          <p:spTgt spid="1434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41">
                                            <p:txEl>
                                              <p:pRg st="1" end="1"/>
                                            </p:txEl>
                                          </p:spTgt>
                                        </p:tgtEl>
                                        <p:attrNameLst>
                                          <p:attrName>style.visibility</p:attrName>
                                        </p:attrNameLst>
                                      </p:cBhvr>
                                      <p:to>
                                        <p:strVal val="visible"/>
                                      </p:to>
                                    </p:set>
                                    <p:anim to="" calcmode="lin" valueType="num">
                                      <p:cBhvr>
                                        <p:cTn id="17" dur="1" fill="hold"/>
                                        <p:tgtEl>
                                          <p:spTgt spid="1434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341">
                                            <p:txEl>
                                              <p:pRg st="2" end="2"/>
                                            </p:txEl>
                                          </p:spTgt>
                                        </p:tgtEl>
                                        <p:attrNameLst>
                                          <p:attrName>style.visibility</p:attrName>
                                        </p:attrNameLst>
                                      </p:cBhvr>
                                      <p:to>
                                        <p:strVal val="visible"/>
                                      </p:to>
                                    </p:set>
                                    <p:anim to="" calcmode="lin" valueType="num">
                                      <p:cBhvr>
                                        <p:cTn id="22" dur="1" fill="hold"/>
                                        <p:tgtEl>
                                          <p:spTgt spid="1434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341">
                                            <p:txEl>
                                              <p:pRg st="3" end="3"/>
                                            </p:txEl>
                                          </p:spTgt>
                                        </p:tgtEl>
                                        <p:attrNameLst>
                                          <p:attrName>style.visibility</p:attrName>
                                        </p:attrNameLst>
                                      </p:cBhvr>
                                      <p:to>
                                        <p:strVal val="visible"/>
                                      </p:to>
                                    </p:set>
                                    <p:anim to="" calcmode="lin" valueType="num">
                                      <p:cBhvr>
                                        <p:cTn id="27" dur="1" fill="hold"/>
                                        <p:tgtEl>
                                          <p:spTgt spid="1434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179388" y="260350"/>
            <a:ext cx="4608512" cy="6408738"/>
          </a:xfrm>
        </p:spPr>
        <p:txBody>
          <a:bodyPr/>
          <a:lstStyle/>
          <a:p>
            <a:pPr marL="0" indent="365125" algn="just" eaLnBrk="1" hangingPunct="1">
              <a:lnSpc>
                <a:spcPct val="80000"/>
              </a:lnSpc>
              <a:buFontTx/>
              <a:buNone/>
            </a:pPr>
            <a:r>
              <a:rPr lang="ro-RO" altLang="ro-RO" sz="2400" b="1" u="sng" dirty="0" smtClean="0"/>
              <a:t>Copilitul</a:t>
            </a:r>
          </a:p>
          <a:p>
            <a:pPr marL="0" indent="365125" algn="just" eaLnBrk="1" hangingPunct="1">
              <a:lnSpc>
                <a:spcPct val="80000"/>
              </a:lnSpc>
              <a:buFontTx/>
              <a:buNone/>
            </a:pPr>
            <a:r>
              <a:rPr lang="ro-RO" altLang="ro-RO" sz="2000" dirty="0" smtClean="0"/>
              <a:t>Se aplică plantelor de tomate, ardei, vinete, dar în mod diferit.</a:t>
            </a:r>
          </a:p>
          <a:p>
            <a:pPr marL="0" indent="365125" algn="just" eaLnBrk="1" hangingPunct="1">
              <a:lnSpc>
                <a:spcPct val="80000"/>
              </a:lnSpc>
              <a:buFontTx/>
              <a:buNone/>
            </a:pPr>
            <a:r>
              <a:rPr lang="ro-RO" altLang="ro-RO" sz="2000" dirty="0" smtClean="0"/>
              <a:t>La tomate, pentru toate ciclurile de cultură din sere se aplică în general copilitul radical, care constă în îndepărtarea totală a copililor. În cazul apariţiilor golurilor în cultură, la plantele vecine  se poate lăsa un lăstar cât mai la baza tulpinii principale, care se va conduce cu 2 tulpini. Acelaşi lucru se poate realiza şi la plantele de la capătul traveelor, unde iluminarea este mai bună.</a:t>
            </a:r>
          </a:p>
          <a:p>
            <a:pPr marL="0" indent="365125" algn="just" eaLnBrk="1" hangingPunct="1">
              <a:lnSpc>
                <a:spcPct val="80000"/>
              </a:lnSpc>
              <a:buFontTx/>
              <a:buNone/>
            </a:pPr>
            <a:r>
              <a:rPr lang="ro-RO" altLang="ro-RO" sz="2000" dirty="0" smtClean="0"/>
              <a:t>La ardei şi vinete, se efectuează copilitul parţial lăsându-se pe plantă 2-4 lăstari principali în funcţie de vigoarea cultivarului şi înlăturându-se lăstarii secundari, în special cei care cresc spre interiorul tufei asigurându-se astfel o mai bună iluminare. </a:t>
            </a:r>
          </a:p>
          <a:p>
            <a:pPr marL="0" indent="365125" algn="just" eaLnBrk="1" hangingPunct="1">
              <a:lnSpc>
                <a:spcPct val="80000"/>
              </a:lnSpc>
              <a:buFontTx/>
              <a:buNone/>
            </a:pPr>
            <a:r>
              <a:rPr lang="ro-RO" altLang="ro-RO" sz="2000" dirty="0" smtClean="0"/>
              <a:t>Lucrarea se face manual, putându-se realiza şi chimic prin aplicarea produsului Antak când copilii au 2-2,5 cm.</a:t>
            </a:r>
          </a:p>
          <a:p>
            <a:pPr marL="0" indent="365125" algn="just" eaLnBrk="1" hangingPunct="1">
              <a:lnSpc>
                <a:spcPct val="80000"/>
              </a:lnSpc>
              <a:buFontTx/>
              <a:buNone/>
            </a:pPr>
            <a:endParaRPr lang="ro-RO" altLang="ro-RO" sz="2000" dirty="0" smtClean="0"/>
          </a:p>
        </p:txBody>
      </p:sp>
      <p:pic>
        <p:nvPicPr>
          <p:cNvPr id="29706" name="Picture 10" descr="aa879ce0e8da73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1138" y="549275"/>
            <a:ext cx="382270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p:nvPr/>
        </p:nvCxnSpPr>
        <p:spPr>
          <a:xfrm flipV="1">
            <a:off x="5435600" y="4652963"/>
            <a:ext cx="1223963" cy="1512887"/>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67116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 to="" calcmode="lin" valueType="num">
                                      <p:cBhvr>
                                        <p:cTn id="7" dur="1" fill="hold"/>
                                        <p:tgtEl>
                                          <p:spTgt spid="2970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 to="" calcmode="lin" valueType="num">
                                      <p:cBhvr>
                                        <p:cTn id="12" dur="1" fill="hold"/>
                                        <p:tgtEl>
                                          <p:spTgt spid="2969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 to="" calcmode="lin" valueType="num">
                                      <p:cBhvr>
                                        <p:cTn id="17" dur="1" fill="hold"/>
                                        <p:tgtEl>
                                          <p:spTgt spid="2969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 to="" calcmode="lin" valueType="num">
                                      <p:cBhvr>
                                        <p:cTn id="22" dur="1" fill="hold"/>
                                        <p:tgtEl>
                                          <p:spTgt spid="2969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 to="" calcmode="lin" valueType="num">
                                      <p:cBhvr>
                                        <p:cTn id="27" dur="1" fill="hold"/>
                                        <p:tgtEl>
                                          <p:spTgt spid="29699">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 to="" calcmode="lin" valueType="num">
                                      <p:cBhvr>
                                        <p:cTn id="32" dur="1" fill="hold"/>
                                        <p:tgtEl>
                                          <p:spTgt spid="2969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theme/theme1.xml><?xml version="1.0" encoding="utf-8"?>
<a:theme xmlns:a="http://schemas.openxmlformats.org/drawingml/2006/main" name="Model implicit">
  <a:themeElements>
    <a:clrScheme name="Model implic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 implic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 implic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 implic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 implic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 implic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 implic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 implic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 implic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 implic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 implic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 implic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 implic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 implic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46</TotalTime>
  <Words>1288</Words>
  <Application>Microsoft Office PowerPoint</Application>
  <PresentationFormat>On-screen Show (4:3)</PresentationFormat>
  <Paragraphs>88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Model implicit</vt:lpstr>
      <vt:lpstr>MODUL –  Tehnologia de cultivare a speciilor legumicole  </vt:lpstr>
      <vt:lpstr>PowerPoint Presentation</vt:lpstr>
      <vt:lpstr>Lucrări speciale aplicate culturilor legumicole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Joc de fixare a cunoștințelor- Jocul Milionarii -pe platforma LearningApps.org</vt:lpstr>
      <vt:lpstr>Rebus – pentru fixarea cunoștințelor – platformaLearningApps.org </vt:lpstr>
      <vt:lpstr>Rezolvare Rebus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  Tehnologia de cultivare a speciilor legumicole  </dc:title>
  <dc:creator>Mariana</dc:creator>
  <cp:lastModifiedBy>Mariana</cp:lastModifiedBy>
  <cp:revision>14</cp:revision>
  <dcterms:created xsi:type="dcterms:W3CDTF">2006-08-16T00:00:00Z</dcterms:created>
  <dcterms:modified xsi:type="dcterms:W3CDTF">2020-07-29T19:54:17Z</dcterms:modified>
</cp:coreProperties>
</file>